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jpg"/>
  <Override PartName="/ppt/media/image9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2.jpg" ContentType="image/jpg"/>
  <Override PartName="/ppt/media/image13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5.jpg" ContentType="image/jpg"/>
  <Override PartName="/ppt/notesSlides/notesSlide12.xml" ContentType="application/vnd.openxmlformats-officedocument.presentationml.notesSlide+xml"/>
  <Override PartName="/ppt/media/image16.jpg" ContentType="image/jpg"/>
  <Override PartName="/ppt/media/image17.jpg" ContentType="image/jpg"/>
  <Override PartName="/ppt/notesSlides/notesSlide13.xml" ContentType="application/vnd.openxmlformats-officedocument.presentationml.notesSlide+xml"/>
  <Override PartName="/ppt/media/image18.jpg" ContentType="image/jpg"/>
  <Override PartName="/ppt/media/image19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21.jpg" ContentType="image/jpg"/>
  <Override PartName="/ppt/notesSlides/notesSlide20.xml" ContentType="application/vnd.openxmlformats-officedocument.presentationml.notesSlide+xml"/>
  <Override PartName="/ppt/media/image22.jpg" ContentType="image/jpg"/>
  <Override PartName="/ppt/notesSlides/notesSlide21.xml" ContentType="application/vnd.openxmlformats-officedocument.presentationml.notesSlide+xml"/>
  <Override PartName="/ppt/media/image23.jpg" ContentType="image/jpg"/>
  <Override PartName="/ppt/notesSlides/notesSlide22.xml" ContentType="application/vnd.openxmlformats-officedocument.presentationml.notesSlide+xml"/>
  <Override PartName="/ppt/media/image25.jpg" ContentType="image/jpg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1" r:id="rId1"/>
  </p:sldMasterIdLst>
  <p:notesMasterIdLst>
    <p:notesMasterId r:id="rId41"/>
  </p:notesMasterIdLst>
  <p:sldIdLst>
    <p:sldId id="256" r:id="rId2"/>
    <p:sldId id="303" r:id="rId3"/>
    <p:sldId id="267" r:id="rId4"/>
    <p:sldId id="310" r:id="rId5"/>
    <p:sldId id="318" r:id="rId6"/>
    <p:sldId id="307" r:id="rId7"/>
    <p:sldId id="309" r:id="rId8"/>
    <p:sldId id="320" r:id="rId9"/>
    <p:sldId id="308" r:id="rId10"/>
    <p:sldId id="306" r:id="rId11"/>
    <p:sldId id="311" r:id="rId12"/>
    <p:sldId id="274" r:id="rId13"/>
    <p:sldId id="276" r:id="rId14"/>
    <p:sldId id="277" r:id="rId15"/>
    <p:sldId id="278" r:id="rId16"/>
    <p:sldId id="279" r:id="rId17"/>
    <p:sldId id="280" r:id="rId18"/>
    <p:sldId id="312" r:id="rId19"/>
    <p:sldId id="281" r:id="rId20"/>
    <p:sldId id="282" r:id="rId21"/>
    <p:sldId id="283" r:id="rId22"/>
    <p:sldId id="284" r:id="rId23"/>
    <p:sldId id="286" r:id="rId24"/>
    <p:sldId id="287" r:id="rId25"/>
    <p:sldId id="289" r:id="rId26"/>
    <p:sldId id="290" r:id="rId27"/>
    <p:sldId id="291" r:id="rId28"/>
    <p:sldId id="292" r:id="rId29"/>
    <p:sldId id="322" r:id="rId30"/>
    <p:sldId id="313" r:id="rId31"/>
    <p:sldId id="294" r:id="rId32"/>
    <p:sldId id="296" r:id="rId33"/>
    <p:sldId id="298" r:id="rId34"/>
    <p:sldId id="299" r:id="rId35"/>
    <p:sldId id="300" r:id="rId36"/>
    <p:sldId id="301" r:id="rId37"/>
    <p:sldId id="314" r:id="rId38"/>
    <p:sldId id="302" r:id="rId39"/>
    <p:sldId id="315" r:id="rId40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613"/>
  </p:normalViewPr>
  <p:slideViewPr>
    <p:cSldViewPr snapToGrid="0" snapToObjects="1">
      <p:cViewPr varScale="1">
        <p:scale>
          <a:sx n="132" d="100"/>
          <a:sy n="132" d="100"/>
        </p:scale>
        <p:origin x="1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EA2E1-2328-D043-B8AF-D3DFAECB24E5}" type="datetimeFigureOut">
              <a:rPr lang="en-US" smtClean="0"/>
              <a:t>8/6/17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82E7B-470E-564F-A53F-7140C259E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1000" b="1" dirty="0" smtClean="0">
                <a:solidFill>
                  <a:schemeClr val="tx2"/>
                </a:solidFill>
              </a:rPr>
              <a:t>Schematic diagram of a flow cytometer, showing focusing of the fluid sheath, laser, optics (in simplified form, omitting focusing), photomultiplier tubes (PMTs), analogue-to-digital converter, and analysis workstation.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2E7B-470E-564F-A53F-7140C259E0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6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Sample prep (BD </a:t>
            </a:r>
            <a:r>
              <a:rPr lang="en-US" sz="1000" dirty="0" err="1" smtClean="0"/>
              <a:t>lyoplates</a:t>
            </a:r>
            <a:r>
              <a:rPr lang="en-US" sz="1000" dirty="0" smtClean="0"/>
              <a:t>), Instrumentation, Acquisition, Automated Analysis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36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0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72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2899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0165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065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63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59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810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786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471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238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707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463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84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57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65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5303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607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27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33400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5278597"/>
            <a:ext cx="9144000" cy="55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713018"/>
            <a:ext cx="75438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43585"/>
            <a:ext cx="1971675" cy="47999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43585"/>
            <a:ext cx="5800725" cy="4799915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2"/>
            <a:ext cx="7543800" cy="36306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32460"/>
            <a:ext cx="7543800" cy="297180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710940"/>
            <a:ext cx="7543800" cy="952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38112"/>
            <a:ext cx="3703320" cy="33527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38113"/>
            <a:ext cx="370332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151946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151945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71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5299"/>
            <a:ext cx="2400300" cy="1905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609600"/>
            <a:ext cx="4869180" cy="4381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438400"/>
            <a:ext cx="2400300" cy="281593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5383155"/>
            <a:ext cx="1963883" cy="304271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5383155"/>
            <a:ext cx="3486150" cy="304271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27500"/>
            <a:ext cx="9141619" cy="158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0958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229100"/>
            <a:ext cx="7585234" cy="68580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09589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922520"/>
            <a:ext cx="7584948" cy="4953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112"/>
            <a:ext cx="7543800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5383155"/>
            <a:ext cx="18542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5383155"/>
            <a:ext cx="36171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5383155"/>
            <a:ext cx="98401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44820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compbiol/article?id=10.1371/journal.pcbi.1003365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flowcap.flowsite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creativecommons.org/licenses/by-sa/3.0/deed.en_U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lowcap.flowsite.org/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02/cyto.a.22810" TargetMode="External"/><Relationship Id="rId4" Type="http://schemas.openxmlformats.org/officeDocument/2006/relationships/hyperlink" Target="http://doi.org/10.1038/nm0103-112" TargetMode="External"/><Relationship Id="rId5" Type="http://schemas.openxmlformats.org/officeDocument/2006/relationships/hyperlink" Target="http://doi.org/10.1186/1471-2105-10-106" TargetMode="External"/><Relationship Id="rId6" Type="http://schemas.openxmlformats.org/officeDocument/2006/relationships/hyperlink" Target="http://doi.org/10.1038/nbt.1919" TargetMode="External"/><Relationship Id="rId7" Type="http://schemas.openxmlformats.org/officeDocument/2006/relationships/hyperlink" Target="http://doi.org/10.1093/bioinformatics/btu677" TargetMode="External"/><Relationship Id="rId8" Type="http://schemas.openxmlformats.org/officeDocument/2006/relationships/hyperlink" Target="http://doi.org/10.1371/journal.pcbi.1003365" TargetMode="External"/><Relationship Id="rId9" Type="http://schemas.openxmlformats.org/officeDocument/2006/relationships/hyperlink" Target="http://doi.org/10.1073/pnas.0903028106" TargetMode="External"/><Relationship Id="rId10" Type="http://schemas.openxmlformats.org/officeDocument/2006/relationships/hyperlink" Target="http://doi.org/10.1002/9780470910085.ch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org/10.1002/cyto.a.2100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journals.plos.org/ploscompbiol/article?id=10.1371/journal.pcbi.1003365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Automated</a:t>
            </a:r>
            <a:br>
              <a:rPr lang="en-US" smtClean="0"/>
            </a:br>
            <a:r>
              <a:rPr lang="en-US" smtClean="0"/>
              <a:t>Flow Cytometry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R. Burke Squires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Manual Gating (polygons) Vs. </a:t>
            </a:r>
            <a:br>
              <a:rPr lang="en-US" altLang="x-none" dirty="0" smtClean="0"/>
            </a:br>
            <a:r>
              <a:rPr lang="en-US" altLang="x-none" dirty="0" smtClean="0"/>
              <a:t>Automated Gating (colored dots)</a:t>
            </a:r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1464292"/>
            <a:ext cx="3779545" cy="37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1269" y="5205480"/>
            <a:ext cx="6245152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3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32" y="5304691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</a:t>
            </a:r>
            <a:br>
              <a:rPr lang="en-US" dirty="0"/>
            </a:br>
            <a:r>
              <a:rPr lang="en-US" dirty="0" smtClean="0"/>
              <a:t>Flow </a:t>
            </a:r>
            <a:r>
              <a:rPr lang="en-US" dirty="0"/>
              <a:t>Cytometry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Automated Flow Cytometry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“Automated algorithms for flow cytometry data analysis have reached  a level  of maturity that enables them to match and in many cases exceed the results produced by human experts.” </a:t>
            </a:r>
          </a:p>
          <a:p>
            <a:pPr lvl="1"/>
            <a:r>
              <a:rPr lang="en-US" dirty="0" err="1" smtClean="0"/>
              <a:t>Aghaeepour</a:t>
            </a:r>
            <a:r>
              <a:rPr lang="en-US" dirty="0" smtClean="0"/>
              <a:t> et al., Nature Methods, 2013</a:t>
            </a:r>
          </a:p>
          <a:p>
            <a:endParaRPr lang="en-US" dirty="0" smtClean="0"/>
          </a:p>
          <a:p>
            <a:r>
              <a:rPr lang="en-US" dirty="0" smtClean="0"/>
              <a:t>Supervised gating (diagnosis):  </a:t>
            </a:r>
            <a:r>
              <a:rPr lang="en-US" dirty="0" err="1" smtClean="0"/>
              <a:t>OpenCyto</a:t>
            </a:r>
            <a:r>
              <a:rPr lang="en-US" dirty="0" smtClean="0"/>
              <a:t>, </a:t>
            </a:r>
            <a:r>
              <a:rPr lang="en-US" dirty="0" err="1" smtClean="0"/>
              <a:t>flowDensity</a:t>
            </a:r>
            <a:endParaRPr lang="en-US" dirty="0" smtClean="0"/>
          </a:p>
          <a:p>
            <a:pPr lvl="1"/>
            <a:r>
              <a:rPr lang="en-US" dirty="0" err="1" smtClean="0"/>
              <a:t>Malek</a:t>
            </a:r>
            <a:r>
              <a:rPr lang="en-US" dirty="0" smtClean="0"/>
              <a:t> et al., Bioinformatics, 2014</a:t>
            </a:r>
          </a:p>
          <a:p>
            <a:endParaRPr lang="en-US" dirty="0" smtClean="0"/>
          </a:p>
          <a:p>
            <a:r>
              <a:rPr lang="en-US" dirty="0" smtClean="0"/>
              <a:t>Unsupervised biomarker discovery:  </a:t>
            </a:r>
            <a:r>
              <a:rPr lang="en-US" dirty="0" err="1" smtClean="0"/>
              <a:t>FlowReMi</a:t>
            </a:r>
            <a:r>
              <a:rPr lang="en-US" dirty="0" smtClean="0"/>
              <a:t>, </a:t>
            </a:r>
            <a:r>
              <a:rPr lang="en-US" dirty="0" err="1" smtClean="0"/>
              <a:t>flowType</a:t>
            </a:r>
            <a:r>
              <a:rPr lang="en-US" dirty="0" smtClean="0"/>
              <a:t>/</a:t>
            </a:r>
            <a:r>
              <a:rPr lang="en-US" dirty="0" err="1" smtClean="0"/>
              <a:t>RchyOptimyx</a:t>
            </a:r>
            <a:endParaRPr lang="en-US" dirty="0" smtClean="0"/>
          </a:p>
          <a:p>
            <a:pPr lvl="1"/>
            <a:r>
              <a:rPr lang="en-US" dirty="0" smtClean="0"/>
              <a:t>O′Neill et al., Bioinformatics,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4544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Flow Cytometry Data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Analysis of flow cytometry data in R/Bioconductor</a:t>
            </a:r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8447802"/>
              </p:ext>
            </p:extLst>
          </p:nvPr>
        </p:nvGraphicFramePr>
        <p:xfrm>
          <a:off x="506413" y="2281238"/>
          <a:ext cx="3657600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1985</a:t>
                      </a:r>
                      <a:r>
                        <a:rPr lang="en-US" sz="1400" baseline="30000" dirty="0" smtClean="0"/>
                        <a:t>1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2012</a:t>
                      </a:r>
                      <a:r>
                        <a:rPr lang="en-US" sz="1400" baseline="30000" dirty="0" smtClean="0"/>
                        <a:t>2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2016+</a:t>
                      </a:r>
                      <a:r>
                        <a:rPr lang="en-US" sz="1400" baseline="30000" dirty="0" smtClean="0"/>
                        <a:t>3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Samples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466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77,000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Dimensions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Cells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1,000,000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Datasets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2.5^9</a:t>
                      </a:r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4^11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11"/>
          <p:cNvSpPr/>
          <p:nvPr/>
        </p:nvSpPr>
        <p:spPr>
          <a:xfrm>
            <a:off x="4656019" y="1786804"/>
            <a:ext cx="1949390" cy="2182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2" name="object 12"/>
          <p:cNvSpPr/>
          <p:nvPr/>
        </p:nvSpPr>
        <p:spPr>
          <a:xfrm>
            <a:off x="6546580" y="1872476"/>
            <a:ext cx="2055659" cy="2092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3" name="object 13"/>
          <p:cNvSpPr txBox="1"/>
          <p:nvPr/>
        </p:nvSpPr>
        <p:spPr>
          <a:xfrm>
            <a:off x="5053703" y="4715969"/>
            <a:ext cx="4015352" cy="540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3810" algn="r"/>
            <a:r>
              <a:rPr sz="1115" spc="189" baseline="27777" dirty="0">
                <a:cs typeface="Times New Roman"/>
              </a:rPr>
              <a:t>1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Murphy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89" dirty="0">
                <a:cs typeface="Times New Roman"/>
              </a:rPr>
              <a:t>Cytometry</a:t>
            </a:r>
            <a:r>
              <a:rPr sz="892" i="1" dirty="0">
                <a:cs typeface="Times New Roman"/>
              </a:rPr>
              <a:t>  </a:t>
            </a:r>
            <a:r>
              <a:rPr sz="892" spc="82" dirty="0">
                <a:cs typeface="Times New Roman"/>
              </a:rPr>
              <a:t>(1985)</a:t>
            </a:r>
            <a:endParaRPr sz="892" dirty="0">
              <a:cs typeface="Times New Roman"/>
            </a:endParaRPr>
          </a:p>
          <a:p>
            <a:pPr marL="18876" indent="662537" algn="r">
              <a:spcBef>
                <a:spcPts val="149"/>
              </a:spcBef>
            </a:pPr>
            <a:r>
              <a:rPr sz="1115" spc="189" baseline="27777" dirty="0">
                <a:cs typeface="Times New Roman"/>
              </a:rPr>
              <a:t>2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Aghaee</a:t>
            </a:r>
            <a:r>
              <a:rPr sz="892" spc="97" dirty="0">
                <a:cs typeface="Times New Roman"/>
              </a:rPr>
              <a:t>p</a:t>
            </a:r>
            <a:r>
              <a:rPr sz="892" spc="67" dirty="0">
                <a:cs typeface="Times New Roman"/>
              </a:rPr>
              <a:t>our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97" dirty="0">
                <a:cs typeface="Times New Roman"/>
              </a:rPr>
              <a:t>et</a:t>
            </a:r>
            <a:r>
              <a:rPr sz="892" i="1" dirty="0">
                <a:cs typeface="Times New Roman"/>
              </a:rPr>
              <a:t> </a:t>
            </a:r>
            <a:r>
              <a:rPr sz="892" i="1" spc="-104" dirty="0">
                <a:cs typeface="Times New Roman"/>
              </a:rPr>
              <a:t> </a:t>
            </a:r>
            <a:r>
              <a:rPr sz="892" i="1" spc="30" dirty="0">
                <a:cs typeface="Times New Roman"/>
              </a:rPr>
              <a:t>al.</a:t>
            </a:r>
            <a:r>
              <a:rPr sz="892" i="1" dirty="0">
                <a:cs typeface="Times New Roman"/>
              </a:rPr>
              <a:t> </a:t>
            </a:r>
            <a:r>
              <a:rPr sz="892" i="1" spc="15" dirty="0">
                <a:cs typeface="Times New Roman"/>
              </a:rPr>
              <a:t> </a:t>
            </a:r>
            <a:r>
              <a:rPr sz="892" i="1" spc="59" dirty="0">
                <a:cs typeface="Times New Roman"/>
              </a:rPr>
              <a:t>Bioinf</a:t>
            </a:r>
            <a:r>
              <a:rPr sz="892" i="1" spc="44" dirty="0">
                <a:cs typeface="Times New Roman"/>
              </a:rPr>
              <a:t>o</a:t>
            </a:r>
            <a:r>
              <a:rPr sz="892" i="1" spc="67" dirty="0">
                <a:cs typeface="Times New Roman"/>
              </a:rPr>
              <a:t>rmatics</a:t>
            </a:r>
            <a:r>
              <a:rPr sz="892" i="1" dirty="0">
                <a:cs typeface="Times New Roman"/>
              </a:rPr>
              <a:t> </a:t>
            </a:r>
            <a:r>
              <a:rPr sz="892" i="1" spc="-38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(2012)</a:t>
            </a:r>
            <a:endParaRPr sz="892" dirty="0">
              <a:cs typeface="Times New Roman"/>
            </a:endParaRPr>
          </a:p>
          <a:p>
            <a:pPr marL="18876" algn="r">
              <a:spcBef>
                <a:spcPts val="944"/>
              </a:spcBef>
            </a:pPr>
            <a:r>
              <a:rPr sz="1115" spc="189" baseline="27777" dirty="0">
                <a:cs typeface="Times New Roman"/>
              </a:rPr>
              <a:t>3</a:t>
            </a:r>
            <a:r>
              <a:rPr sz="1115" spc="-179" baseline="27777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International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Mouse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112" dirty="0">
                <a:cs typeface="Times New Roman"/>
              </a:rPr>
              <a:t>Pheno</a:t>
            </a:r>
            <a:r>
              <a:rPr sz="892" spc="30" dirty="0">
                <a:cs typeface="Times New Roman"/>
              </a:rPr>
              <a:t>t</a:t>
            </a:r>
            <a:r>
              <a:rPr sz="892" spc="52" dirty="0">
                <a:cs typeface="Times New Roman"/>
              </a:rPr>
              <a:t>yping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Cons</a:t>
            </a:r>
            <a:r>
              <a:rPr sz="892" spc="38" dirty="0">
                <a:cs typeface="Times New Roman"/>
              </a:rPr>
              <a:t>o</a:t>
            </a:r>
            <a:r>
              <a:rPr sz="892" spc="74" dirty="0">
                <a:cs typeface="Times New Roman"/>
              </a:rPr>
              <a:t>rtium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(2015)</a:t>
            </a:r>
            <a:endParaRPr sz="892" dirty="0"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1152537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Manual Analysis of </a:t>
            </a:r>
            <a:br>
              <a:rPr lang="en-US" dirty="0" smtClean="0"/>
            </a:br>
            <a:r>
              <a:rPr lang="en-US" dirty="0" smtClean="0"/>
              <a:t>“High-Dimensional” Data Be Improved Upon?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consuming, especially for “discovery”</a:t>
            </a:r>
          </a:p>
          <a:p>
            <a:r>
              <a:rPr lang="en-US" dirty="0" smtClean="0"/>
              <a:t>Analysis guided by history with limited, intuitive exploration</a:t>
            </a:r>
          </a:p>
          <a:p>
            <a:r>
              <a:rPr lang="en-US" dirty="0" smtClean="0"/>
              <a:t>Rarely (ever?) examine entire multidimensional dataset</a:t>
            </a:r>
          </a:p>
          <a:p>
            <a:r>
              <a:rPr lang="en-US" dirty="0" smtClean="0"/>
              <a:t>Significant cross-individual variability (&gt;10%)</a:t>
            </a:r>
          </a:p>
          <a:p>
            <a:r>
              <a:rPr lang="en-US" dirty="0" smtClean="0"/>
              <a:t>No appropriate statistical basis to assess relative significance</a:t>
            </a:r>
          </a:p>
          <a:p>
            <a:r>
              <a:rPr lang="en-US" dirty="0" smtClean="0"/>
              <a:t>Not fun (?)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Unfortunately, the use of three or more independent fluorescent parameters complicates the analysis of the resulting data significantly.”  Murphy Cytometry  (1985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Despite the technological advances in acquiring [30] parameters per single cell, methods for analyzing multidimensional single-cell data remain inadequate.”  </a:t>
            </a:r>
            <a:r>
              <a:rPr lang="en-US" dirty="0" err="1"/>
              <a:t>Qiu</a:t>
            </a:r>
            <a:r>
              <a:rPr lang="en-US" dirty="0"/>
              <a:t> et al.  Nature Biotechnology  (2011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6574360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&gt;50 Peer-reviewed, Free, Open Source Software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45 R/</a:t>
            </a:r>
            <a:r>
              <a:rPr lang="en-US" dirty="0" err="1" smtClean="0"/>
              <a:t>BioConductor</a:t>
            </a:r>
            <a:r>
              <a:rPr lang="en-US" dirty="0" smtClean="0"/>
              <a:t> for data analysis</a:t>
            </a:r>
          </a:p>
          <a:p>
            <a:pPr lvl="1"/>
            <a:r>
              <a:rPr lang="en-US" dirty="0" smtClean="0"/>
              <a:t>A scripted approach to high throughput data analysis</a:t>
            </a:r>
          </a:p>
          <a:p>
            <a:pPr lvl="1"/>
            <a:r>
              <a:rPr lang="en-US" dirty="0" smtClean="0"/>
              <a:t>Non-interactive, self-documented, reproducible</a:t>
            </a:r>
          </a:p>
          <a:p>
            <a:pPr lvl="1"/>
            <a:r>
              <a:rPr lang="en-US" dirty="0" smtClean="0"/>
              <a:t>Breaks problem into smaller pieces (packages)</a:t>
            </a:r>
          </a:p>
          <a:p>
            <a:pPr lvl="1"/>
            <a:r>
              <a:rPr lang="en-US" dirty="0" smtClean="0"/>
              <a:t>Modules can plug-in &amp; swap-out</a:t>
            </a:r>
          </a:p>
          <a:p>
            <a:pPr lvl="1"/>
            <a:r>
              <a:rPr lang="en-US" dirty="0" smtClean="0"/>
              <a:t>Collaborative, cross-platform development environment</a:t>
            </a:r>
          </a:p>
          <a:p>
            <a:endParaRPr lang="en-US" dirty="0" smtClean="0"/>
          </a:p>
          <a:p>
            <a:r>
              <a:rPr lang="en-US" dirty="0" smtClean="0"/>
              <a:t>9 additional software tools</a:t>
            </a:r>
          </a:p>
          <a:p>
            <a:pPr lvl="1"/>
            <a:r>
              <a:rPr lang="en-US" dirty="0" smtClean="0"/>
              <a:t>Java, Python, </a:t>
            </a:r>
            <a:r>
              <a:rPr lang="en-US" dirty="0" err="1" smtClean="0"/>
              <a:t>Matlab</a:t>
            </a:r>
            <a:r>
              <a:rPr lang="en-US" dirty="0" smtClean="0"/>
              <a:t>, C++</a:t>
            </a:r>
          </a:p>
          <a:p>
            <a:pPr lvl="1"/>
            <a:r>
              <a:rPr lang="en-US" dirty="0" smtClean="0"/>
              <a:t>Stand alone (single problem/solution)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467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14" name="object 4"/>
          <p:cNvSpPr/>
          <p:nvPr/>
        </p:nvSpPr>
        <p:spPr>
          <a:xfrm>
            <a:off x="3817477" y="1800491"/>
            <a:ext cx="4430173" cy="1448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2895724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BioConductor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Open, Extensible Infrastructure 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smtClean="0"/>
              <a:t>Packages are Interoperable &amp; Interchangeable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7321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7" name="object 3"/>
          <p:cNvSpPr/>
          <p:nvPr/>
        </p:nvSpPr>
        <p:spPr>
          <a:xfrm>
            <a:off x="3616901" y="0"/>
            <a:ext cx="5512397" cy="5715000"/>
          </a:xfrm>
          <a:prstGeom prst="rect">
            <a:avLst/>
          </a:prstGeom>
          <a:blipFill>
            <a:blip r:embed="rId3" cstate="print"/>
            <a:srcRect/>
            <a:stretch>
              <a:fillRect l="-1" r="-50792" b="-5774"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7268202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smtClean="0"/>
              <a:t>Automated Analysis </a:t>
            </a:r>
            <a:r>
              <a:rPr lang="en-US" dirty="0" smtClean="0"/>
              <a:t>Methods </a:t>
            </a:r>
            <a:r>
              <a:rPr lang="en-US" dirty="0" smtClean="0"/>
              <a:t>to Use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317773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Cytometry Standards and Analysis (</a:t>
            </a:r>
            <a:r>
              <a:rPr lang="en-US" dirty="0" err="1"/>
              <a:t>FlowCAP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 (Critical Assessment of Automated Analysis Methods)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Community-based evaluation of flow bioinformatics tools</a:t>
            </a:r>
          </a:p>
          <a:p>
            <a:endParaRPr lang="en-US" dirty="0" smtClean="0"/>
          </a:p>
          <a:p>
            <a:r>
              <a:rPr lang="en-US" dirty="0" err="1" smtClean="0"/>
              <a:t>FlowCAP</a:t>
            </a:r>
            <a:r>
              <a:rPr lang="en-US" dirty="0" smtClean="0"/>
              <a:t>-I (2010): Matching manual gating (1st gen tools)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 (2011): (Too simple) sample classification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-III (2012): 2nd generation automated gating tools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-IV (2014): (Hard) Biomarker discovery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http://flowcap.flowsite.org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921472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and 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This material is licensed under the</a:t>
            </a:r>
            <a:r>
              <a:rPr lang="en-US" b="1" dirty="0">
                <a:effectLst/>
              </a:rPr>
              <a:t> </a:t>
            </a:r>
            <a:r>
              <a:rPr lang="en-US" b="1" dirty="0">
                <a:effectLst/>
                <a:hlinkClick r:id="rId2"/>
              </a:rPr>
              <a:t>Creative Commons Attribution-ShareAlike </a:t>
            </a:r>
            <a:r>
              <a:rPr lang="en-US" b="1" dirty="0" smtClean="0">
                <a:effectLst/>
                <a:hlinkClick r:id="rId2"/>
              </a:rPr>
              <a:t>4.0 License</a:t>
            </a:r>
            <a:r>
              <a:rPr lang="en-US" b="1" dirty="0">
                <a:effectLst/>
              </a:rPr>
              <a:t>.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Ryan Brinkman, PhD</a:t>
            </a:r>
          </a:p>
          <a:p>
            <a:r>
              <a:rPr lang="en-US" dirty="0" err="1" smtClean="0"/>
              <a:t>Bioinformatics.ca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FlowCAP-I: Unsupervised gating (discovery) = humans’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Individual performance can vary on specific cell populations (might not matter)</a:t>
            </a:r>
          </a:p>
          <a:p>
            <a:pPr lvl="1"/>
            <a:r>
              <a:rPr lang="en-US" dirty="0" smtClean="0"/>
              <a:t>*</a:t>
            </a:r>
            <a:r>
              <a:rPr lang="en-US" dirty="0" err="1" smtClean="0"/>
              <a:t>Aghaeepour</a:t>
            </a:r>
            <a:r>
              <a:rPr lang="en-US" dirty="0" smtClean="0"/>
              <a:t> et al., Nature Methods  (2013)</a:t>
            </a:r>
          </a:p>
          <a:p>
            <a:pPr lvl="1"/>
            <a:r>
              <a:rPr lang="en-US" dirty="0" smtClean="0">
                <a:hlinkClick r:id="rId3"/>
              </a:rPr>
              <a:t>http://flowcap.flowsite.org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15 diﬀerent tools on 5 datasets</a:t>
            </a:r>
          </a:p>
          <a:p>
            <a:endParaRPr lang="en-US" dirty="0"/>
          </a:p>
        </p:txBody>
      </p:sp>
      <p:sp>
        <p:nvSpPr>
          <p:cNvPr id="28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rm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5" name="object 5"/>
          <p:cNvSpPr/>
          <p:nvPr/>
        </p:nvSpPr>
        <p:spPr>
          <a:xfrm>
            <a:off x="822960" y="4456529"/>
            <a:ext cx="6313481" cy="707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9207392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No Single Best Gating </a:t>
            </a:r>
            <a:r>
              <a:rPr lang="en-US" dirty="0" smtClean="0"/>
              <a:t>Solution (2010)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02702" y="5452333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12" name="object 3"/>
          <p:cNvSpPr>
            <a:spLocks/>
          </p:cNvSpPr>
          <p:nvPr/>
        </p:nvSpPr>
        <p:spPr>
          <a:xfrm>
            <a:off x="3201919" y="125126"/>
            <a:ext cx="5821983" cy="5452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291410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-II: </a:t>
            </a:r>
            <a:br>
              <a:rPr lang="en-US" dirty="0" smtClean="0"/>
            </a:br>
            <a:r>
              <a:rPr lang="en-US" dirty="0" smtClean="0"/>
              <a:t>Tools for Clinical Classification</a:t>
            </a:r>
            <a:endParaRPr lang="en-US" dirty="0" smtClean="0"/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Several algorithms performed perfectly</a:t>
            </a:r>
          </a:p>
          <a:p>
            <a:endParaRPr lang="en-US" smtClean="0"/>
          </a:p>
          <a:p>
            <a:r>
              <a:rPr lang="en-US" smtClean="0"/>
              <a:t>There were misclassifications</a:t>
            </a:r>
            <a:endParaRPr lang="en-US" dirty="0"/>
          </a:p>
        </p:txBody>
      </p:sp>
      <p:graphicFrame>
        <p:nvGraphicFramePr>
          <p:cNvPr id="22" name="Content Placeholder 1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39814344"/>
              </p:ext>
            </p:extLst>
          </p:nvPr>
        </p:nvGraphicFramePr>
        <p:xfrm>
          <a:off x="4664075" y="1538288"/>
          <a:ext cx="3702053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3707"/>
                <a:gridCol w="1017319"/>
                <a:gridCol w="1001173"/>
                <a:gridCol w="849854"/>
              </a:tblGrid>
              <a:tr h="278130">
                <a:tc>
                  <a:txBody>
                    <a:bodyPr/>
                    <a:lstStyle/>
                    <a:p>
                      <a:pPr algn="r"/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Sensitivi</a:t>
                      </a:r>
                      <a:r>
                        <a:rPr sz="1200" spc="-30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ecifici</a:t>
                      </a:r>
                      <a:r>
                        <a:rPr sz="1200" spc="-25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spc="-25" dirty="0"/>
                        <a:t>A</a:t>
                      </a:r>
                      <a:r>
                        <a:rPr sz="1200" dirty="0"/>
                        <a:t>ccuracy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fl</a:t>
                      </a:r>
                      <a:r>
                        <a:rPr sz="1200" spc="-25" dirty="0"/>
                        <a:t>o</a:t>
                      </a:r>
                      <a:r>
                        <a:rPr sz="1200" dirty="0"/>
                        <a:t>w</a:t>
                      </a:r>
                      <a:r>
                        <a:rPr sz="1200" spc="-80" dirty="0"/>
                        <a:t>T</a:t>
                      </a:r>
                      <a:r>
                        <a:rPr sz="1200" dirty="0"/>
                        <a:t>y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e-</a:t>
                      </a:r>
                      <a:r>
                        <a:rPr sz="1200" spc="-25" dirty="0"/>
                        <a:t>F</a:t>
                      </a:r>
                      <a:r>
                        <a:rPr sz="1200" dirty="0"/>
                        <a:t>eaLect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fl</a:t>
                      </a:r>
                      <a:r>
                        <a:rPr sz="1200" spc="-30" dirty="0" smtClean="0"/>
                        <a:t>o</a:t>
                      </a:r>
                      <a:r>
                        <a:rPr sz="1200" dirty="0" smtClean="0"/>
                        <a:t>w</a:t>
                      </a:r>
                      <a:r>
                        <a:rPr sz="1200" spc="-25" dirty="0" smtClean="0"/>
                        <a:t>P</a:t>
                      </a:r>
                      <a:r>
                        <a:rPr sz="1200" dirty="0" smtClean="0"/>
                        <a:t>eaks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S</a:t>
                      </a:r>
                      <a:r>
                        <a:rPr sz="1200" spc="-80" dirty="0" smtClean="0"/>
                        <a:t>P</a:t>
                      </a:r>
                      <a:r>
                        <a:rPr sz="1200" dirty="0" smtClean="0"/>
                        <a:t>ADE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lang="is-IS" sz="1200" dirty="0" smtClean="0"/>
                        <a:t>…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173245" y="5015536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2831151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FlowCAP-III: Reducing Variability in Translational Immunology</a:t>
            </a:r>
            <a:endParaRPr lang="en-US" dirty="0" smtClean="0"/>
          </a:p>
        </p:txBody>
      </p:sp>
      <p:sp>
        <p:nvSpPr>
          <p:cNvPr id="10" name="object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4503373" y="4952088"/>
            <a:ext cx="36787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200" spc="-104" dirty="0">
                <a:cs typeface="American Typewriter"/>
              </a:rPr>
              <a:t>Maec</a:t>
            </a:r>
            <a:r>
              <a:rPr sz="1200" spc="-149" dirty="0">
                <a:cs typeface="American Typewriter"/>
              </a:rPr>
              <a:t>k</a:t>
            </a:r>
            <a:r>
              <a:rPr sz="1200" spc="-156" dirty="0">
                <a:cs typeface="American Typewriter"/>
              </a:rPr>
              <a:t>er</a:t>
            </a:r>
            <a:r>
              <a:rPr sz="1200" spc="119" dirty="0">
                <a:cs typeface="American Typewriter"/>
              </a:rPr>
              <a:t> </a:t>
            </a:r>
            <a:r>
              <a:rPr sz="1200" spc="-82" dirty="0">
                <a:cs typeface="American Typewriter"/>
              </a:rPr>
              <a:t>et</a:t>
            </a:r>
            <a:r>
              <a:rPr sz="1200" spc="119" dirty="0">
                <a:cs typeface="American Typewriter"/>
              </a:rPr>
              <a:t> </a:t>
            </a:r>
            <a:r>
              <a:rPr sz="1200" spc="-67" dirty="0">
                <a:cs typeface="American Typewriter"/>
              </a:rPr>
              <a:t>al.</a:t>
            </a:r>
            <a:r>
              <a:rPr sz="1200" dirty="0">
                <a:cs typeface="American Typewriter"/>
              </a:rPr>
              <a:t> </a:t>
            </a:r>
            <a:r>
              <a:rPr sz="1200" spc="-59" dirty="0">
                <a:cs typeface="American Typewriter"/>
              </a:rPr>
              <a:t> </a:t>
            </a:r>
            <a:r>
              <a:rPr sz="1200" i="1" spc="23" dirty="0">
                <a:cs typeface="Times New Roman"/>
              </a:rPr>
              <a:t>Nature</a:t>
            </a:r>
            <a:r>
              <a:rPr sz="1200" i="1" spc="119" dirty="0">
                <a:cs typeface="Times New Roman"/>
              </a:rPr>
              <a:t> </a:t>
            </a:r>
            <a:r>
              <a:rPr sz="1200" i="1" spc="15" dirty="0">
                <a:cs typeface="Times New Roman"/>
              </a:rPr>
              <a:t>Reviews</a:t>
            </a:r>
            <a:r>
              <a:rPr sz="1200" i="1" spc="119" dirty="0">
                <a:cs typeface="Times New Roman"/>
              </a:rPr>
              <a:t> </a:t>
            </a:r>
            <a:r>
              <a:rPr sz="1200" i="1" spc="23" dirty="0">
                <a:cs typeface="Times New Roman"/>
              </a:rPr>
              <a:t>Immunolog</a:t>
            </a:r>
            <a:r>
              <a:rPr sz="1200" i="1" spc="15" dirty="0">
                <a:cs typeface="Times New Roman"/>
              </a:rPr>
              <a:t>y</a:t>
            </a:r>
            <a:r>
              <a:rPr sz="1200" spc="8" dirty="0">
                <a:cs typeface="American Typewriter"/>
              </a:rPr>
              <a:t>,</a:t>
            </a:r>
            <a:r>
              <a:rPr sz="1200" spc="119" dirty="0">
                <a:cs typeface="American Typewriter"/>
              </a:rPr>
              <a:t> </a:t>
            </a:r>
            <a:r>
              <a:rPr sz="1200" spc="-170" dirty="0">
                <a:cs typeface="American Typewriter"/>
              </a:rPr>
              <a:t>2012</a:t>
            </a:r>
            <a:endParaRPr sz="1200" dirty="0"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206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9" name="Rectangle 8"/>
          <p:cNvSpPr/>
          <p:nvPr/>
        </p:nvSpPr>
        <p:spPr>
          <a:xfrm>
            <a:off x="822960" y="1283747"/>
            <a:ext cx="7886700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3" dirty="0"/>
              <a:t>Sample prep (BD </a:t>
            </a:r>
            <a:r>
              <a:rPr lang="en-US" sz="1053" dirty="0" err="1"/>
              <a:t>lyoplates</a:t>
            </a:r>
            <a:r>
              <a:rPr lang="en-US" sz="1053" dirty="0"/>
              <a:t>), Instrumentation, Acquisition, 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63207505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-III: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Supervised </a:t>
            </a:r>
            <a:r>
              <a:rPr lang="en-US" dirty="0" smtClean="0"/>
              <a:t>Analysis for “Diagnostics”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automated tools can match human </a:t>
            </a:r>
            <a:r>
              <a:rPr lang="en-US" dirty="0" smtClean="0"/>
              <a:t>gating</a:t>
            </a:r>
          </a:p>
          <a:p>
            <a:r>
              <a:rPr lang="en-US" dirty="0" smtClean="0"/>
              <a:t>9 clinical sites, 4 replicates of cryopreserved cells per site.</a:t>
            </a:r>
          </a:p>
          <a:p>
            <a:r>
              <a:rPr lang="en-US" dirty="0" smtClean="0"/>
              <a:t>Centralized gating of data based on a consensus best approach.</a:t>
            </a:r>
          </a:p>
          <a:p>
            <a:r>
              <a:rPr lang="en-US" dirty="0" smtClean="0"/>
              <a:t>Automated algorithms vs. centralized gating.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269929" y="2935168"/>
            <a:ext cx="4136913" cy="27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object 5"/>
          <p:cNvSpPr/>
          <p:nvPr/>
        </p:nvSpPr>
        <p:spPr>
          <a:xfrm>
            <a:off x="4555702" y="2876925"/>
            <a:ext cx="4347814" cy="2838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7812762" y="253269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1486735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Gating Transitionals From Lymphocytes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Manual:  </a:t>
            </a:r>
            <a:r>
              <a:rPr lang="en-US" dirty="0" smtClean="0"/>
              <a:t>9.38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Manual:  9.38 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Auto:  </a:t>
            </a:r>
            <a:r>
              <a:rPr lang="en-US" dirty="0" smtClean="0"/>
              <a:t>10.56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88537" y="5015538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12" name="object 3"/>
          <p:cNvSpPr/>
          <p:nvPr/>
        </p:nvSpPr>
        <p:spPr>
          <a:xfrm>
            <a:off x="629841" y="2164556"/>
            <a:ext cx="3061459" cy="2763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21" name="object 4"/>
          <p:cNvSpPr/>
          <p:nvPr/>
        </p:nvSpPr>
        <p:spPr>
          <a:xfrm>
            <a:off x="4629150" y="2164556"/>
            <a:ext cx="2865791" cy="2763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38440242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-III Conclusion: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Stop </a:t>
            </a:r>
            <a:r>
              <a:rPr lang="en-US" dirty="0" smtClean="0"/>
              <a:t>Manually Gating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Supervised gating can match manual analysis when it is data-driven</a:t>
            </a:r>
          </a:p>
          <a:p>
            <a:endParaRPr lang="en-US" smtClean="0"/>
          </a:p>
          <a:p>
            <a:r>
              <a:rPr lang="en-US" smtClean="0"/>
              <a:t>Automated gating is unbiased relative to manual gating</a:t>
            </a:r>
          </a:p>
          <a:p>
            <a:r>
              <a:rPr lang="en-US" smtClean="0"/>
              <a:t>Variability is as low or lower than manual gating</a:t>
            </a:r>
          </a:p>
          <a:p>
            <a:r>
              <a:rPr lang="en-US" smtClean="0"/>
              <a:t>Even when biased, the bias is associated with populations that have low cell counts and CV is lower than manual gating</a:t>
            </a:r>
          </a:p>
          <a:p>
            <a:r>
              <a:rPr lang="en-US" smtClean="0"/>
              <a:t>Not following SOPs can result in large variability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386939" y="4905293"/>
            <a:ext cx="3714645" cy="228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87" spc="-156" dirty="0">
                <a:latin typeface="Calibri" charset="0"/>
                <a:ea typeface="Calibri" charset="0"/>
                <a:cs typeface="Calibri" charset="0"/>
              </a:rPr>
              <a:t>*Finak</a:t>
            </a:r>
            <a:r>
              <a:rPr sz="1487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et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8" dirty="0">
                <a:latin typeface="Calibri" charset="0"/>
                <a:ea typeface="Calibri" charset="0"/>
                <a:cs typeface="Calibri" charset="0"/>
              </a:rPr>
              <a:t>al.,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Scientific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15" dirty="0">
                <a:latin typeface="Calibri" charset="0"/>
                <a:ea typeface="Calibri" charset="0"/>
                <a:cs typeface="Calibri" charset="0"/>
              </a:rPr>
              <a:t>Re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87" i="1" spc="-44" dirty="0">
                <a:latin typeface="Calibri" charset="0"/>
                <a:ea typeface="Calibri" charset="0"/>
                <a:cs typeface="Calibri" charset="0"/>
              </a:rPr>
              <a:t>o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rts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1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spc="-186" dirty="0">
                <a:latin typeface="Calibri" charset="0"/>
                <a:ea typeface="Calibri" charset="0"/>
                <a:cs typeface="Calibri" charset="0"/>
              </a:rPr>
              <a:t>(2016)</a:t>
            </a:r>
            <a:endParaRPr sz="1487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0119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096033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Unsupervised </a:t>
            </a:r>
            <a:r>
              <a:rPr lang="en-US" dirty="0" smtClean="0"/>
              <a:t>Clustering and Classification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Biomarker </a:t>
            </a:r>
            <a:r>
              <a:rPr lang="en-US" dirty="0" smtClean="0"/>
              <a:t>discovery</a:t>
            </a:r>
          </a:p>
          <a:p>
            <a:endParaRPr lang="en-US" dirty="0" smtClean="0"/>
          </a:p>
          <a:p>
            <a:r>
              <a:rPr lang="en-US" dirty="0" smtClean="0"/>
              <a:t>388 patients (split training and test)</a:t>
            </a:r>
          </a:p>
          <a:p>
            <a:r>
              <a:rPr lang="en-US" dirty="0" smtClean="0"/>
              <a:t>14 parameter data</a:t>
            </a:r>
          </a:p>
          <a:p>
            <a:r>
              <a:rPr lang="en-US" dirty="0" smtClean="0"/>
              <a:t>Predict survival time (onset of HIV) &amp; identify biomarkers</a:t>
            </a:r>
          </a:p>
          <a:p>
            <a:r>
              <a:rPr lang="en-US" dirty="0" smtClean="0"/>
              <a:t>Thorough manual analysis (NIH/VRC) had failed to identify any biomarker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907843" y="4905293"/>
            <a:ext cx="323615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00" spc="-149" dirty="0">
                <a:cs typeface="American Typewriter"/>
              </a:rPr>
              <a:t>*Aghaee</a:t>
            </a:r>
            <a:r>
              <a:rPr sz="1400" spc="-112" dirty="0">
                <a:cs typeface="American Typewriter"/>
              </a:rPr>
              <a:t>p</a:t>
            </a:r>
            <a:r>
              <a:rPr sz="1400" spc="-156" dirty="0">
                <a:cs typeface="American Typewriter"/>
              </a:rPr>
              <a:t>our</a:t>
            </a:r>
            <a:r>
              <a:rPr sz="1400" spc="119" dirty="0">
                <a:cs typeface="American Typewriter"/>
              </a:rPr>
              <a:t> </a:t>
            </a:r>
            <a:r>
              <a:rPr sz="1400" i="1" spc="52" dirty="0">
                <a:cs typeface="Times New Roman"/>
              </a:rPr>
              <a:t>et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-8" dirty="0">
                <a:cs typeface="Times New Roman"/>
              </a:rPr>
              <a:t>al.,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23" dirty="0">
                <a:cs typeface="Times New Roman"/>
              </a:rPr>
              <a:t>Cytometry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67" dirty="0">
                <a:cs typeface="Times New Roman"/>
              </a:rPr>
              <a:t>A</a:t>
            </a:r>
            <a:r>
              <a:rPr sz="1400" i="1" spc="119" dirty="0">
                <a:cs typeface="Times New Roman"/>
              </a:rPr>
              <a:t> </a:t>
            </a:r>
            <a:r>
              <a:rPr sz="1400" spc="-186" dirty="0">
                <a:cs typeface="American Typewriter"/>
              </a:rPr>
              <a:t>(2016)</a:t>
            </a:r>
            <a:endParaRPr sz="1400" dirty="0"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2927535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Unsupervised </a:t>
            </a:r>
            <a:r>
              <a:rPr lang="en-US" dirty="0" smtClean="0"/>
              <a:t>Clustering and Classification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similar methods </a:t>
            </a:r>
            <a:r>
              <a:rPr lang="en-US" dirty="0" smtClean="0"/>
              <a:t>had </a:t>
            </a:r>
            <a:r>
              <a:rPr lang="en-US" dirty="0"/>
              <a:t>significant results on test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- </a:t>
            </a:r>
            <a:r>
              <a:rPr lang="en-US" dirty="0" err="1" smtClean="0"/>
              <a:t>flowDensity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en-US" dirty="0" err="1" smtClean="0"/>
              <a:t>flowType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403486" y="5037073"/>
            <a:ext cx="4337528" cy="137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892" spc="59" dirty="0">
                <a:latin typeface="Times New Roman"/>
                <a:cs typeface="Times New Roman"/>
              </a:rPr>
              <a:t>*p-value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2" dirty="0">
                <a:latin typeface="Times New Roman"/>
                <a:cs typeface="Times New Roman"/>
              </a:rPr>
              <a:t>adjusted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38" dirty="0">
                <a:latin typeface="Times New Roman"/>
                <a:cs typeface="Times New Roman"/>
              </a:rPr>
              <a:t>f</a:t>
            </a:r>
            <a:r>
              <a:rPr sz="892" spc="23" dirty="0">
                <a:latin typeface="Times New Roman"/>
                <a:cs typeface="Times New Roman"/>
              </a:rPr>
              <a:t>o</a:t>
            </a:r>
            <a:r>
              <a:rPr sz="892" spc="52" dirty="0">
                <a:latin typeface="Times New Roman"/>
                <a:cs typeface="Times New Roman"/>
              </a:rPr>
              <a:t>r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74" dirty="0">
                <a:latin typeface="Times New Roman"/>
                <a:cs typeface="Times New Roman"/>
              </a:rPr>
              <a:t>testing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9" dirty="0">
                <a:latin typeface="Times New Roman"/>
                <a:cs typeface="Times New Roman"/>
              </a:rPr>
              <a:t>multiple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30" dirty="0">
                <a:latin typeface="Times New Roman"/>
                <a:cs typeface="Times New Roman"/>
              </a:rPr>
              <a:t>cell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112" dirty="0">
                <a:latin typeface="Times New Roman"/>
                <a:cs typeface="Times New Roman"/>
              </a:rPr>
              <a:t>p</a:t>
            </a:r>
            <a:r>
              <a:rPr sz="892" spc="67" dirty="0">
                <a:latin typeface="Times New Roman"/>
                <a:cs typeface="Times New Roman"/>
              </a:rPr>
              <a:t>opulations,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97" dirty="0">
                <a:latin typeface="Times New Roman"/>
                <a:cs typeface="Times New Roman"/>
              </a:rPr>
              <a:t>but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2" dirty="0">
                <a:latin typeface="Times New Roman"/>
                <a:cs typeface="Times New Roman"/>
              </a:rPr>
              <a:t>alg</a:t>
            </a:r>
            <a:r>
              <a:rPr sz="892" spc="38" dirty="0">
                <a:latin typeface="Times New Roman"/>
                <a:cs typeface="Times New Roman"/>
              </a:rPr>
              <a:t>o</a:t>
            </a:r>
            <a:r>
              <a:rPr sz="892" spc="74" dirty="0">
                <a:latin typeface="Times New Roman"/>
                <a:cs typeface="Times New Roman"/>
              </a:rPr>
              <a:t>rithms</a:t>
            </a:r>
            <a:endParaRPr sz="892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6896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9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90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Analysis For Discovery </a:t>
            </a:r>
            <a:r>
              <a:rPr lang="en-US" dirty="0" smtClean="0"/>
              <a:t>&amp; Diagnosis </a:t>
            </a:r>
            <a:r>
              <a:rPr lang="en-US" dirty="0" smtClean="0"/>
              <a:t>In Big Flow Cytometry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flowDensity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Pipeline </a:t>
            </a:r>
            <a:r>
              <a:rPr lang="en-US" dirty="0"/>
              <a:t>for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Finds what you want to find, how you want find it</a:t>
            </a:r>
          </a:p>
          <a:p>
            <a:pPr lvl="1"/>
            <a:r>
              <a:rPr lang="en-US" dirty="0" smtClean="0"/>
              <a:t>Based on density estimation techniques</a:t>
            </a:r>
          </a:p>
          <a:p>
            <a:pPr lvl="1"/>
            <a:r>
              <a:rPr lang="en-US" dirty="0" smtClean="0"/>
              <a:t>Seconds per FCS file</a:t>
            </a:r>
          </a:p>
          <a:p>
            <a:pPr lvl="1"/>
            <a:r>
              <a:rPr lang="en-US" dirty="0" smtClean="0"/>
              <a:t>Identical to the manual practice of 2D gating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flowType</a:t>
            </a:r>
            <a:r>
              <a:rPr lang="en-US" dirty="0" smtClean="0"/>
              <a:t> / </a:t>
            </a:r>
            <a:r>
              <a:rPr lang="en-US" dirty="0" err="1" smtClean="0"/>
              <a:t>RchyOptimyx</a:t>
            </a:r>
            <a:r>
              <a:rPr lang="en-US" dirty="0"/>
              <a:t>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Pipeline </a:t>
            </a:r>
            <a:r>
              <a:rPr lang="en-US" dirty="0"/>
              <a:t>for </a:t>
            </a:r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dirty="0" smtClean="0"/>
              <a:t>You </a:t>
            </a:r>
            <a:r>
              <a:rPr lang="en-US" dirty="0"/>
              <a:t>split FCS files into groups</a:t>
            </a:r>
          </a:p>
          <a:p>
            <a:pPr lvl="1"/>
            <a:r>
              <a:rPr lang="en-US" dirty="0"/>
              <a:t>Pipeline finds best cell populations that correlate with that split</a:t>
            </a:r>
          </a:p>
          <a:p>
            <a:pPr lvl="1"/>
            <a:r>
              <a:rPr lang="en-US" dirty="0"/>
              <a:t>One graph summary of very large datasets</a:t>
            </a:r>
          </a:p>
          <a:p>
            <a:pPr lvl="1"/>
            <a:r>
              <a:rPr lang="en-US" dirty="0"/>
              <a:t>Can be used as input to large multi-group studies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9146" y="502516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10595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Flow Cytometry Review</a:t>
            </a:r>
          </a:p>
          <a:p>
            <a:r>
              <a:rPr lang="en-US" smtClean="0"/>
              <a:t>The State of Automated Flow Cytometry Analysis</a:t>
            </a:r>
            <a:endParaRPr lang="en-US" smtClean="0"/>
          </a:p>
          <a:p>
            <a:pPr lvl="1"/>
            <a:r>
              <a:rPr lang="en-US" smtClean="0"/>
              <a:t>Flow Cytometry Standards and Analysis (FlowCAP)</a:t>
            </a:r>
          </a:p>
          <a:p>
            <a:r>
              <a:rPr lang="en-US" smtClean="0"/>
              <a:t>Automated Flow Cytometry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Do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 smtClean="0"/>
              <a:t>Get Started?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You Can Do To Get Started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Considerations for Automated Analysis</a:t>
            </a:r>
          </a:p>
          <a:p>
            <a:pPr lvl="1"/>
            <a:r>
              <a:rPr lang="en-US" dirty="0" smtClean="0"/>
              <a:t>Don’t waste your time on 12 clinical samples</a:t>
            </a:r>
          </a:p>
          <a:p>
            <a:pPr lvl="1"/>
            <a:r>
              <a:rPr lang="en-US" dirty="0" smtClean="0"/>
              <a:t>Your study probably isn’t suﬃciently powered for unsupervised analysis</a:t>
            </a:r>
          </a:p>
          <a:p>
            <a:pPr lvl="1"/>
            <a:r>
              <a:rPr lang="en-US" dirty="0" smtClean="0"/>
              <a:t>Don’t waste your time on automated discovery using 6 colors</a:t>
            </a:r>
          </a:p>
          <a:p>
            <a:pPr lvl="2"/>
            <a:r>
              <a:rPr lang="en-US" dirty="0" smtClean="0"/>
              <a:t>Automated analysis will find everything you found by hand</a:t>
            </a:r>
          </a:p>
          <a:p>
            <a:pPr lvl="1"/>
            <a:r>
              <a:rPr lang="en-US" dirty="0" smtClean="0"/>
              <a:t>Good bioinformatics can’t save bad data</a:t>
            </a:r>
          </a:p>
          <a:p>
            <a:pPr lvl="1"/>
            <a:r>
              <a:rPr lang="en-US" dirty="0" smtClean="0"/>
              <a:t>Discovery analysis is hypothesis generating</a:t>
            </a:r>
          </a:p>
          <a:p>
            <a:pPr lvl="2"/>
            <a:r>
              <a:rPr lang="en-US" dirty="0" smtClean="0"/>
              <a:t>Finding cell populations that don’t “make sense”  will happen</a:t>
            </a:r>
          </a:p>
          <a:p>
            <a:pPr lvl="1"/>
            <a:r>
              <a:rPr lang="en-US" dirty="0" smtClean="0"/>
              <a:t>Its OK to ask for help (and to attend training! </a:t>
            </a:r>
            <a:r>
              <a:rPr lang="en-US" dirty="0" smtClean="0">
                <a:sym typeface="Wingdings"/>
              </a:rPr>
              <a:t> 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72141" y="497703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5877735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R: </a:t>
            </a:r>
            <a:r>
              <a:rPr lang="en-US" dirty="0" err="1" smtClean="0"/>
              <a:t>BioConductor.org</a:t>
            </a:r>
            <a:endParaRPr lang="en-US" dirty="0"/>
          </a:p>
        </p:txBody>
      </p:sp>
      <p:sp>
        <p:nvSpPr>
          <p:cNvPr id="7" name="object 3"/>
          <p:cNvSpPr/>
          <p:nvPr/>
        </p:nvSpPr>
        <p:spPr>
          <a:xfrm>
            <a:off x="628650" y="1430648"/>
            <a:ext cx="5937770" cy="3723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8" name="TextBox 7"/>
          <p:cNvSpPr txBox="1"/>
          <p:nvPr/>
        </p:nvSpPr>
        <p:spPr>
          <a:xfrm>
            <a:off x="8135391" y="544629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494464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0" y="1393414"/>
            <a:ext cx="6104248" cy="3816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71609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 in FlowJo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1" y="1307058"/>
            <a:ext cx="4496078" cy="2570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4" name="object 4"/>
          <p:cNvSpPr/>
          <p:nvPr/>
        </p:nvSpPr>
        <p:spPr>
          <a:xfrm>
            <a:off x="4405248" y="3138636"/>
            <a:ext cx="3367152" cy="204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9675596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GenePattern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822960" y="1447800"/>
            <a:ext cx="6962983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7" name="TextBox 6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749532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GenePattern</a:t>
            </a:r>
            <a:r>
              <a:rPr lang="en-US" dirty="0"/>
              <a:t> -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822960" y="1447800"/>
            <a:ext cx="7373296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64647" y="5020271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75899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ImmPort</a:t>
            </a:r>
            <a:r>
              <a:rPr lang="en-US" dirty="0" smtClean="0"/>
              <a:t> - FLOCK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47800"/>
            <a:ext cx="5394960" cy="4276554"/>
          </a:xfrm>
        </p:spPr>
      </p:pic>
    </p:spTree>
    <p:extLst>
      <p:ext uri="{BB962C8B-B14F-4D97-AF65-F5344CB8AC3E}">
        <p14:creationId xmlns:p14="http://schemas.microsoft.com/office/powerpoint/2010/main" val="2134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 to Flow Cytometry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www.abcam.com</a:t>
            </a:r>
            <a:r>
              <a:rPr lang="en-US" dirty="0"/>
              <a:t>/protocols/introduction-to-flow-cytometry</a:t>
            </a:r>
          </a:p>
          <a:p>
            <a:pPr lvl="1"/>
            <a:r>
              <a:rPr lang="en-US" dirty="0"/>
              <a:t>https://www.bio-rad-antibodies.com/introduction-to-flow-cytometry.html</a:t>
            </a:r>
            <a:endParaRPr lang="en-US" dirty="0" smtClean="0"/>
          </a:p>
          <a:p>
            <a:r>
              <a:rPr lang="en-US" dirty="0" smtClean="0"/>
              <a:t>Flow Cytometry GitHub Repository / Videos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github.com/bioinformatics-ca/other_workshops/tree/master/flow_cytometry_2013</a:t>
            </a:r>
          </a:p>
          <a:p>
            <a:pPr lvl="1"/>
            <a:r>
              <a:rPr lang="en-US" dirty="0"/>
              <a:t>http://bioinformatics-ca.github.io/flow_cytometry_2013/</a:t>
            </a:r>
            <a:endParaRPr lang="en-US" dirty="0" smtClean="0"/>
          </a:p>
          <a:p>
            <a:r>
              <a:rPr lang="en-US" dirty="0" smtClean="0"/>
              <a:t>R Programming</a:t>
            </a:r>
          </a:p>
          <a:p>
            <a:pPr lvl="1"/>
            <a:r>
              <a:rPr lang="en-US" dirty="0"/>
              <a:t>http://www.cyclismo.org/tutorial/R/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cran.r-project.org/doc/contrib/Torfs+Brauer-Short-R-Intro.pdf</a:t>
            </a:r>
          </a:p>
          <a:p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://flowrepository.org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Unix</a:t>
            </a:r>
          </a:p>
          <a:p>
            <a:pPr lvl="1"/>
            <a:r>
              <a:rPr lang="en-US" dirty="0"/>
              <a:t>http://www.ee.surrey.ac.uk/Teaching/Unix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://www.rain.org/%</a:t>
            </a:r>
            <a:r>
              <a:rPr lang="en-US" dirty="0" smtClean="0"/>
              <a:t>7Emkummel/unix.html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72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1"/>
            <a:ext cx="7543800" cy="3698031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Aghaeepour</a:t>
            </a:r>
            <a:r>
              <a:rPr lang="en-US" dirty="0" smtClean="0"/>
              <a:t>, N., &amp; </a:t>
            </a:r>
            <a:r>
              <a:rPr lang="en-US" dirty="0" err="1" smtClean="0"/>
              <a:t>Jalali</a:t>
            </a:r>
            <a:r>
              <a:rPr lang="en-US" dirty="0" smtClean="0"/>
              <a:t>, A. (2016). </a:t>
            </a:r>
            <a:r>
              <a:rPr lang="en-US" dirty="0" err="1" smtClean="0"/>
              <a:t>RchyOptimyx</a:t>
            </a:r>
            <a:r>
              <a:rPr lang="en-US" dirty="0" smtClean="0"/>
              <a:t>: Gating Hierarchy Optimization for Flow Cytometry.</a:t>
            </a:r>
          </a:p>
          <a:p>
            <a:r>
              <a:rPr lang="en-US" dirty="0" err="1" smtClean="0"/>
              <a:t>Aghaeepour</a:t>
            </a:r>
            <a:r>
              <a:rPr lang="en-US" dirty="0" smtClean="0"/>
              <a:t>, N., Nikolic, R., </a:t>
            </a:r>
            <a:r>
              <a:rPr lang="en-US" dirty="0" err="1" smtClean="0"/>
              <a:t>Hoos</a:t>
            </a:r>
            <a:r>
              <a:rPr lang="en-US" dirty="0" smtClean="0"/>
              <a:t>, H. H., &amp; Brinkman, R. R. (2011). Rapid cell population identification in flow cytometry data. Cytometry Part A, 79A(1), 6–13. </a:t>
            </a:r>
            <a:r>
              <a:rPr lang="en-US" dirty="0" smtClean="0">
                <a:hlinkClick r:id="rId2"/>
              </a:rPr>
              <a:t>http://doi.org/10.1002/cyto.a.21007</a:t>
            </a:r>
            <a:endParaRPr lang="en-US" dirty="0" smtClean="0"/>
          </a:p>
          <a:p>
            <a:r>
              <a:rPr lang="en-US" dirty="0" smtClean="0"/>
              <a:t>Brinkman, R. R.,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</a:t>
            </a:r>
            <a:r>
              <a:rPr lang="en-US" dirty="0" err="1" smtClean="0"/>
              <a:t>Mosmann</a:t>
            </a:r>
            <a:r>
              <a:rPr lang="en-US" dirty="0" smtClean="0"/>
              <a:t>, T., &amp; </a:t>
            </a:r>
            <a:r>
              <a:rPr lang="en-US" dirty="0" err="1" smtClean="0"/>
              <a:t>Scheuermann</a:t>
            </a:r>
            <a:r>
              <a:rPr lang="en-US" dirty="0" smtClean="0"/>
              <a:t>, R. H. (2016, January). Automated analysis of flow cytometry data comes of age. Cytometry Part A, 89(1), 13–15. </a:t>
            </a:r>
            <a:r>
              <a:rPr lang="en-US" dirty="0" smtClean="0">
                <a:hlinkClick r:id="rId3"/>
              </a:rPr>
              <a:t>http://doi.org/10.1002/cyto.a.22810</a:t>
            </a:r>
            <a:endParaRPr lang="en-US" dirty="0" smtClean="0"/>
          </a:p>
          <a:p>
            <a:r>
              <a:rPr lang="en-US" dirty="0" smtClean="0"/>
              <a:t>De Rosa, S. C., </a:t>
            </a:r>
            <a:r>
              <a:rPr lang="en-US" dirty="0" err="1" smtClean="0"/>
              <a:t>Brenchley</a:t>
            </a:r>
            <a:r>
              <a:rPr lang="en-US" dirty="0" smtClean="0"/>
              <a:t>, J. M., &amp; </a:t>
            </a:r>
            <a:r>
              <a:rPr lang="en-US" dirty="0" err="1" smtClean="0"/>
              <a:t>Roederer</a:t>
            </a:r>
            <a:r>
              <a:rPr lang="en-US" dirty="0" smtClean="0"/>
              <a:t>, M. (2003). Beyond six colors: A new era in flow cytometry. Nature Medicine, 9(1), 112–117. </a:t>
            </a:r>
            <a:r>
              <a:rPr lang="en-US" dirty="0" smtClean="0">
                <a:hlinkClick r:id="rId4"/>
              </a:rPr>
              <a:t>http://doi.org/10.1038/nm0103-112</a:t>
            </a:r>
            <a:endParaRPr lang="en-US" dirty="0" smtClean="0"/>
          </a:p>
          <a:p>
            <a:r>
              <a:rPr lang="en-US" dirty="0" err="1" smtClean="0"/>
              <a:t>Hahne</a:t>
            </a:r>
            <a:r>
              <a:rPr lang="en-US" dirty="0" smtClean="0"/>
              <a:t>, F., </a:t>
            </a:r>
            <a:r>
              <a:rPr lang="en-US" dirty="0" err="1" smtClean="0"/>
              <a:t>LeMeur</a:t>
            </a:r>
            <a:r>
              <a:rPr lang="en-US" dirty="0" smtClean="0"/>
              <a:t>, N., Brinkman, R. R., Ellis, B., </a:t>
            </a:r>
            <a:r>
              <a:rPr lang="en-US" dirty="0" err="1" smtClean="0"/>
              <a:t>Haaland</a:t>
            </a:r>
            <a:r>
              <a:rPr lang="en-US" dirty="0" smtClean="0"/>
              <a:t>, P., Sarkar, D., … Gentleman, R. (2009). </a:t>
            </a:r>
            <a:r>
              <a:rPr lang="en-US" dirty="0" err="1" smtClean="0"/>
              <a:t>flowCore</a:t>
            </a:r>
            <a:r>
              <a:rPr lang="en-US" dirty="0" smtClean="0"/>
              <a:t>: a Bioconductor package for high throughput flow cytometry. BMC Bioinformatics, 10, 106. </a:t>
            </a:r>
            <a:r>
              <a:rPr lang="en-US" dirty="0" smtClean="0">
                <a:hlinkClick r:id="rId5"/>
              </a:rPr>
              <a:t>http://doi.org/10.1186/1471-2105-10-106</a:t>
            </a:r>
            <a:endParaRPr lang="en-US" dirty="0" smtClean="0"/>
          </a:p>
          <a:p>
            <a:r>
              <a:rPr lang="en-US" dirty="0" smtClean="0"/>
              <a:t>Janes, M. R., &amp; Rommel, C. (2011). Next-generation flow cytometry. Nature Biotechnology, 29(7), 602–604. </a:t>
            </a:r>
            <a:r>
              <a:rPr lang="en-US" dirty="0" smtClean="0">
                <a:hlinkClick r:id="rId6"/>
              </a:rPr>
              <a:t>http://doi.org/10.1038/nbt.1919</a:t>
            </a:r>
            <a:endParaRPr lang="en-US" dirty="0" smtClean="0"/>
          </a:p>
          <a:p>
            <a:r>
              <a:rPr lang="en-US" dirty="0" err="1" smtClean="0"/>
              <a:t>Malek</a:t>
            </a:r>
            <a:r>
              <a:rPr lang="en-US" dirty="0" smtClean="0"/>
              <a:t>, M., </a:t>
            </a:r>
            <a:r>
              <a:rPr lang="en-US" dirty="0" err="1" smtClean="0"/>
              <a:t>Taghiyar</a:t>
            </a:r>
            <a:r>
              <a:rPr lang="en-US" dirty="0" smtClean="0"/>
              <a:t>, M. J., Chong, L.,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&amp; Brinkman, R. R. (2015). </a:t>
            </a:r>
            <a:r>
              <a:rPr lang="en-US" dirty="0" err="1" smtClean="0"/>
              <a:t>flowDensity</a:t>
            </a:r>
            <a:r>
              <a:rPr lang="en-US" dirty="0" smtClean="0"/>
              <a:t>: reproducing manual gating of flow cytometry data by automated density-based cell population identification. Bioinformatics, 31(4), 606–607. </a:t>
            </a:r>
            <a:r>
              <a:rPr lang="en-US" dirty="0" smtClean="0">
                <a:hlinkClick r:id="rId7"/>
              </a:rPr>
              <a:t>http://doi.org/10.1093/bioinformatics/btu677</a:t>
            </a:r>
            <a:endParaRPr lang="en-US" dirty="0" smtClean="0"/>
          </a:p>
          <a:p>
            <a:r>
              <a:rPr lang="en-US" dirty="0" smtClean="0"/>
              <a:t>O’Neill, K.,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Špidlen</a:t>
            </a:r>
            <a:r>
              <a:rPr lang="en-US" dirty="0" smtClean="0"/>
              <a:t>, J., Brinkman, R., &amp; Nolan, G. (2013). Flow Cytometry Bioinformatics. </a:t>
            </a:r>
            <a:r>
              <a:rPr lang="en-US" dirty="0" err="1" smtClean="0"/>
              <a:t>PLoS</a:t>
            </a:r>
            <a:r>
              <a:rPr lang="en-US" dirty="0" smtClean="0"/>
              <a:t> Computational Biology, 9(12), e1003365. </a:t>
            </a:r>
            <a:r>
              <a:rPr lang="en-US" dirty="0" smtClean="0">
                <a:hlinkClick r:id="rId8"/>
              </a:rPr>
              <a:t>http://doi.org/10.1371/journal.pcbi.1003365</a:t>
            </a:r>
            <a:endParaRPr lang="en-US" dirty="0" smtClean="0"/>
          </a:p>
          <a:p>
            <a:r>
              <a:rPr lang="en-US" dirty="0" err="1" smtClean="0"/>
              <a:t>Pyne</a:t>
            </a:r>
            <a:r>
              <a:rPr lang="en-US" dirty="0" smtClean="0"/>
              <a:t>, S., Hu, X., Wang, K., </a:t>
            </a:r>
            <a:r>
              <a:rPr lang="en-US" dirty="0" err="1" smtClean="0"/>
              <a:t>Rossin</a:t>
            </a:r>
            <a:r>
              <a:rPr lang="en-US" dirty="0" smtClean="0"/>
              <a:t>, E., Lin, T.-I., Maier, L. M., … </a:t>
            </a:r>
            <a:r>
              <a:rPr lang="en-US" dirty="0" err="1" smtClean="0"/>
              <a:t>Mesirov</a:t>
            </a:r>
            <a:r>
              <a:rPr lang="en-US" dirty="0" smtClean="0"/>
              <a:t>, J. P. (2009). Automated high-dimensional flow cytometric data analysis. Proceedings of the National Academy of Sciences of the United States of America, 106(21), 8519–24. </a:t>
            </a:r>
            <a:r>
              <a:rPr lang="en-US" dirty="0" smtClean="0">
                <a:hlinkClick r:id="rId9"/>
              </a:rPr>
              <a:t>http://doi.org/10.1073/pnas.0903028106</a:t>
            </a:r>
            <a:endParaRPr lang="en-US" dirty="0" smtClean="0"/>
          </a:p>
          <a:p>
            <a:r>
              <a:rPr lang="en-US" dirty="0" err="1" smtClean="0"/>
              <a:t>Raveche</a:t>
            </a:r>
            <a:r>
              <a:rPr lang="en-US" dirty="0" smtClean="0"/>
              <a:t>, E., </a:t>
            </a:r>
            <a:r>
              <a:rPr lang="en-US" dirty="0" err="1" smtClean="0"/>
              <a:t>Abbasi</a:t>
            </a:r>
            <a:r>
              <a:rPr lang="en-US" dirty="0" smtClean="0"/>
              <a:t>, F., Yuan, Y., Salerno, E., </a:t>
            </a:r>
            <a:r>
              <a:rPr lang="en-US" dirty="0" err="1" smtClean="0"/>
              <a:t>Kasar</a:t>
            </a:r>
            <a:r>
              <a:rPr lang="en-US" dirty="0" smtClean="0"/>
              <a:t>, S., &amp; Marti, G. E. (2010). Introduction to Flow Cytometry. In Flow Cytometry in Drug Discovery and Development (pp. 3–21). </a:t>
            </a:r>
            <a:r>
              <a:rPr lang="en-US" dirty="0" smtClean="0">
                <a:hlinkClick r:id="rId10"/>
              </a:rPr>
              <a:t>http://doi.org/10.1002/9780470910085.ch1</a:t>
            </a:r>
            <a:endParaRPr lang="en-US" dirty="0" smtClean="0"/>
          </a:p>
          <a:p>
            <a:r>
              <a:rPr lang="en-US" dirty="0" err="1" smtClean="0"/>
              <a:t>Verschoor</a:t>
            </a:r>
            <a:r>
              <a:rPr lang="en-US" dirty="0" smtClean="0"/>
              <a:t>, C. P., </a:t>
            </a:r>
            <a:r>
              <a:rPr lang="en-US" dirty="0" err="1" smtClean="0"/>
              <a:t>Lelic</a:t>
            </a:r>
            <a:r>
              <a:rPr lang="en-US" dirty="0" smtClean="0"/>
              <a:t>, A., </a:t>
            </a:r>
            <a:r>
              <a:rPr lang="en-US" dirty="0" err="1" smtClean="0"/>
              <a:t>Bramson</a:t>
            </a:r>
            <a:r>
              <a:rPr lang="en-US" dirty="0" smtClean="0"/>
              <a:t>, J. L., &amp; </a:t>
            </a:r>
            <a:r>
              <a:rPr lang="en-US" dirty="0" err="1" smtClean="0"/>
              <a:t>Bowdish</a:t>
            </a:r>
            <a:r>
              <a:rPr lang="en-US" dirty="0" smtClean="0"/>
              <a:t>, D. M. E. (2015). An introduction to automated flow cytometry gating tools and their implementation. Frontiers in Immunology, 6(JUL), 380. http://</a:t>
            </a:r>
            <a:r>
              <a:rPr lang="en-US" dirty="0" err="1" smtClean="0"/>
              <a:t>doi.org</a:t>
            </a:r>
            <a:r>
              <a:rPr lang="en-US" dirty="0" smtClean="0"/>
              <a:t>/10.3389/fimmu.2015.00380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Cytometry Review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Schematic Diagram Of A Flow Cytometer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843" y="1483493"/>
            <a:ext cx="5804034" cy="3743602"/>
          </a:xfrm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5227095"/>
            <a:ext cx="6296531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4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31" y="5275816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Fluorescent Light Is Filtered So That Each PMT Detects A Specific Wavelength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25" y="1811338"/>
            <a:ext cx="5994400" cy="2806700"/>
          </a:xfrm>
        </p:spPr>
      </p:pic>
      <p:sp>
        <p:nvSpPr>
          <p:cNvPr id="5" name="Rectangle 4"/>
          <p:cNvSpPr/>
          <p:nvPr/>
        </p:nvSpPr>
        <p:spPr>
          <a:xfrm>
            <a:off x="0" y="5462508"/>
            <a:ext cx="8425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err="1">
                <a:solidFill>
                  <a:schemeClr val="bg1"/>
                </a:solidFill>
              </a:rPr>
              <a:t>www.abcam.com</a:t>
            </a:r>
            <a:r>
              <a:rPr lang="en-US" sz="1000" dirty="0">
                <a:solidFill>
                  <a:schemeClr val="bg1"/>
                </a:solidFill>
              </a:rPr>
              <a:t>/protocols/introduction-to-flow-cytometry</a:t>
            </a:r>
          </a:p>
        </p:txBody>
      </p:sp>
    </p:spTree>
    <p:extLst>
      <p:ext uri="{BB962C8B-B14F-4D97-AF65-F5344CB8AC3E}">
        <p14:creationId xmlns:p14="http://schemas.microsoft.com/office/powerpoint/2010/main" val="3290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Fluorochromes</a:t>
            </a:r>
            <a:endParaRPr lang="en-US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06" y="1447800"/>
            <a:ext cx="5024708" cy="3817219"/>
          </a:xfrm>
        </p:spPr>
      </p:pic>
      <p:sp>
        <p:nvSpPr>
          <p:cNvPr id="11" name="Rectangle 10"/>
          <p:cNvSpPr/>
          <p:nvPr/>
        </p:nvSpPr>
        <p:spPr>
          <a:xfrm>
            <a:off x="0" y="5468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Helvetica" charset="0"/>
              </a:rPr>
              <a:t>Bendall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, S. C., Nolan, G. P., </a:t>
            </a:r>
            <a:r>
              <a:rPr lang="en-US" sz="1000" dirty="0" err="1">
                <a:solidFill>
                  <a:schemeClr val="bg1"/>
                </a:solidFill>
                <a:latin typeface="Helvetica" charset="0"/>
              </a:rPr>
              <a:t>Roederer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, M. &amp; Chattopadhyay, P. K. A Deep Profiler’s Guide to Cytometry. </a:t>
            </a:r>
            <a:r>
              <a:rPr lang="en-US" sz="1000" i="1" dirty="0">
                <a:solidFill>
                  <a:schemeClr val="bg1"/>
                </a:solidFill>
                <a:latin typeface="Helvetica" charset="0"/>
              </a:rPr>
              <a:t>Trends in Immunology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charset="0"/>
              </a:rPr>
              <a:t>33,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 323–332 (2012).</a:t>
            </a:r>
            <a:endParaRPr lang="en-US" sz="1000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Fluorochromes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08" y="0"/>
            <a:ext cx="5679292" cy="5717155"/>
          </a:xfrm>
        </p:spPr>
      </p:pic>
    </p:spTree>
    <p:extLst>
      <p:ext uri="{BB962C8B-B14F-4D97-AF65-F5344CB8AC3E}">
        <p14:creationId xmlns:p14="http://schemas.microsoft.com/office/powerpoint/2010/main" val="1202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Flourochromes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370" r="3873" b="26990"/>
          <a:stretch/>
        </p:blipFill>
        <p:spPr>
          <a:xfrm>
            <a:off x="508001" y="865833"/>
            <a:ext cx="8145111" cy="4128768"/>
          </a:xfrm>
        </p:spPr>
      </p:pic>
      <p:sp>
        <p:nvSpPr>
          <p:cNvPr id="6" name="TextBox 5"/>
          <p:cNvSpPr txBox="1"/>
          <p:nvPr/>
        </p:nvSpPr>
        <p:spPr>
          <a:xfrm>
            <a:off x="0" y="5406434"/>
            <a:ext cx="61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Abcam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4421</TotalTime>
  <Words>1688</Words>
  <Application>Microsoft Macintosh PowerPoint</Application>
  <PresentationFormat>On-screen Show (16:10)</PresentationFormat>
  <Paragraphs>238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American Typewriter</vt:lpstr>
      <vt:lpstr>Calibri</vt:lpstr>
      <vt:lpstr>Calibri Light</vt:lpstr>
      <vt:lpstr>Helvetica</vt:lpstr>
      <vt:lpstr>Times New Roman</vt:lpstr>
      <vt:lpstr>Wingdings</vt:lpstr>
      <vt:lpstr>Retrospect</vt:lpstr>
      <vt:lpstr>Automated Flow Cytometry Analysis</vt:lpstr>
      <vt:lpstr>License and Sources</vt:lpstr>
      <vt:lpstr>Outline</vt:lpstr>
      <vt:lpstr>Flow Cytometry Review</vt:lpstr>
      <vt:lpstr>Schematic Diagram Of A Flow Cytometer</vt:lpstr>
      <vt:lpstr>Fluorescent Light Is Filtered So That Each PMT Detects A Specific Wavelength</vt:lpstr>
      <vt:lpstr>Fluorochromes</vt:lpstr>
      <vt:lpstr>Fluorochromes</vt:lpstr>
      <vt:lpstr>Flourochromes</vt:lpstr>
      <vt:lpstr>Manual Gating (polygons) Vs.  Automated Gating (colored dots)</vt:lpstr>
      <vt:lpstr>Automated  Flow Cytometry Analysis</vt:lpstr>
      <vt:lpstr>Automated Flow Cytometry Analysis</vt:lpstr>
      <vt:lpstr>Big Flow Cytometry Data</vt:lpstr>
      <vt:lpstr>Can Manual Analysis of  “High-Dimensional” Data Be Improved Upon?</vt:lpstr>
      <vt:lpstr>&gt;50 Peer-reviewed, Free, Open Source Software Tools</vt:lpstr>
      <vt:lpstr>BioConductor - Open, Extensible Infrastructure  - Packages are Interoperable &amp; Interchangeable</vt:lpstr>
      <vt:lpstr>Which Automated Analysis Methods to Use?</vt:lpstr>
      <vt:lpstr>Flow Cytometry Standards and Analysis (FlowCAP)</vt:lpstr>
      <vt:lpstr>FlowCAP (Critical Assessment of Automated Analysis Methods)</vt:lpstr>
      <vt:lpstr>FlowCAP-I: Unsupervised gating (discovery) = humans’</vt:lpstr>
      <vt:lpstr>There is No Single Best Gating Solution (2010)</vt:lpstr>
      <vt:lpstr>FlowCAP-II:  Tools for Clinical Classification</vt:lpstr>
      <vt:lpstr>FlowCAP-III: Reducing Variability in Translational Immunology</vt:lpstr>
      <vt:lpstr>FlowCAP-III:  Supervised Analysis for “Diagnostics”</vt:lpstr>
      <vt:lpstr>Gating Transitionals From Lymphocytes</vt:lpstr>
      <vt:lpstr>FlowCAP-III Conclusion:  Stop Manually Gating</vt:lpstr>
      <vt:lpstr>FlowCAP-IV:  Unsupervised Clustering and Classification</vt:lpstr>
      <vt:lpstr>FlowCAP-IV:  Unsupervised Clustering and Classification</vt:lpstr>
      <vt:lpstr>Automated Analysis For Discovery &amp; Diagnosis In Big Flow Cytometry Data</vt:lpstr>
      <vt:lpstr>What You Can Do  To Get Started?</vt:lpstr>
      <vt:lpstr>What You Can Do To Get Started</vt:lpstr>
      <vt:lpstr>Learning R: BioConductor.org</vt:lpstr>
      <vt:lpstr>RStudio</vt:lpstr>
      <vt:lpstr>R in FlowJo</vt:lpstr>
      <vt:lpstr>GenePattern</vt:lpstr>
      <vt:lpstr>GenePattern - Example</vt:lpstr>
      <vt:lpstr>ImmPort - FLOCK</vt:lpstr>
      <vt:lpstr>Resources</vt:lpstr>
      <vt:lpstr>References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Squires, Richard (NIH/NIAID) [C]</cp:lastModifiedBy>
  <cp:revision>362</cp:revision>
  <cp:lastPrinted>2017-07-25T04:00:12Z</cp:lastPrinted>
  <dcterms:created xsi:type="dcterms:W3CDTF">2017-04-02T05:29:27Z</dcterms:created>
  <dcterms:modified xsi:type="dcterms:W3CDTF">2017-08-07T01:44:02Z</dcterms:modified>
</cp:coreProperties>
</file>